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60" r:id="rId5"/>
    <p:sldId id="259" r:id="rId6"/>
    <p:sldId id="261" r:id="rId7"/>
    <p:sldId id="262" r:id="rId8"/>
    <p:sldId id="263" r:id="rId9"/>
    <p:sldId id="265" r:id="rId10"/>
    <p:sldId id="270" r:id="rId11"/>
    <p:sldId id="271" r:id="rId12"/>
    <p:sldId id="272" r:id="rId13"/>
    <p:sldId id="266" r:id="rId14"/>
    <p:sldId id="268" r:id="rId15"/>
    <p:sldId id="269"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68" autoAdjust="0"/>
    <p:restoredTop sz="94660"/>
  </p:normalViewPr>
  <p:slideViewPr>
    <p:cSldViewPr>
      <p:cViewPr>
        <p:scale>
          <a:sx n="80" d="100"/>
          <a:sy n="80" d="100"/>
        </p:scale>
        <p:origin x="-119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149F10-ED46-482C-B0E6-BDD07AF3B80B}" type="datetimeFigureOut">
              <a:rPr lang="en-GB" smtClean="0"/>
              <a:t>10/05/2015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75D98B-A475-4606-A28D-664B956C6423}" type="slidenum">
              <a:rPr lang="en-GB" smtClean="0"/>
              <a:t>‹#›</a:t>
            </a:fld>
            <a:endParaRPr lang="en-GB"/>
          </a:p>
        </p:txBody>
      </p:sp>
    </p:spTree>
    <p:extLst>
      <p:ext uri="{BB962C8B-B14F-4D97-AF65-F5344CB8AC3E}">
        <p14:creationId xmlns:p14="http://schemas.microsoft.com/office/powerpoint/2010/main" val="33234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2DBD816-D9D4-44D1-9876-EE0CC974D085}" type="datetimeFigureOut">
              <a:rPr lang="en-GB" smtClean="0"/>
              <a:t>10/05/2015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223643-D793-47F3-836A-8F075D52D9C2}" type="slidenum">
              <a:rPr lang="en-GB" smtClean="0"/>
              <a:t>‹#›</a:t>
            </a:fld>
            <a:endParaRPr lang="en-GB"/>
          </a:p>
        </p:txBody>
      </p:sp>
    </p:spTree>
    <p:extLst>
      <p:ext uri="{BB962C8B-B14F-4D97-AF65-F5344CB8AC3E}">
        <p14:creationId xmlns:p14="http://schemas.microsoft.com/office/powerpoint/2010/main" val="4266018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2DBD816-D9D4-44D1-9876-EE0CC974D085}" type="datetimeFigureOut">
              <a:rPr lang="en-GB" smtClean="0"/>
              <a:t>10/05/2015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223643-D793-47F3-836A-8F075D52D9C2}" type="slidenum">
              <a:rPr lang="en-GB" smtClean="0"/>
              <a:t>‹#›</a:t>
            </a:fld>
            <a:endParaRPr lang="en-GB"/>
          </a:p>
        </p:txBody>
      </p:sp>
    </p:spTree>
    <p:extLst>
      <p:ext uri="{BB962C8B-B14F-4D97-AF65-F5344CB8AC3E}">
        <p14:creationId xmlns:p14="http://schemas.microsoft.com/office/powerpoint/2010/main" val="2969791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2DBD816-D9D4-44D1-9876-EE0CC974D085}" type="datetimeFigureOut">
              <a:rPr lang="en-GB" smtClean="0"/>
              <a:t>10/05/2015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223643-D793-47F3-836A-8F075D52D9C2}" type="slidenum">
              <a:rPr lang="en-GB" smtClean="0"/>
              <a:t>‹#›</a:t>
            </a:fld>
            <a:endParaRPr lang="en-GB"/>
          </a:p>
        </p:txBody>
      </p:sp>
    </p:spTree>
    <p:extLst>
      <p:ext uri="{BB962C8B-B14F-4D97-AF65-F5344CB8AC3E}">
        <p14:creationId xmlns:p14="http://schemas.microsoft.com/office/powerpoint/2010/main" val="2870453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2DBD816-D9D4-44D1-9876-EE0CC974D085}" type="datetimeFigureOut">
              <a:rPr lang="en-GB" smtClean="0"/>
              <a:t>10/05/2015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223643-D793-47F3-836A-8F075D52D9C2}" type="slidenum">
              <a:rPr lang="en-GB" smtClean="0"/>
              <a:t>‹#›</a:t>
            </a:fld>
            <a:endParaRPr lang="en-GB"/>
          </a:p>
        </p:txBody>
      </p:sp>
    </p:spTree>
    <p:extLst>
      <p:ext uri="{BB962C8B-B14F-4D97-AF65-F5344CB8AC3E}">
        <p14:creationId xmlns:p14="http://schemas.microsoft.com/office/powerpoint/2010/main" val="1556240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DBD816-D9D4-44D1-9876-EE0CC974D085}" type="datetimeFigureOut">
              <a:rPr lang="en-GB" smtClean="0"/>
              <a:t>10/05/2015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223643-D793-47F3-836A-8F075D52D9C2}" type="slidenum">
              <a:rPr lang="en-GB" smtClean="0"/>
              <a:t>‹#›</a:t>
            </a:fld>
            <a:endParaRPr lang="en-GB"/>
          </a:p>
        </p:txBody>
      </p:sp>
    </p:spTree>
    <p:extLst>
      <p:ext uri="{BB962C8B-B14F-4D97-AF65-F5344CB8AC3E}">
        <p14:creationId xmlns:p14="http://schemas.microsoft.com/office/powerpoint/2010/main" val="2554423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2DBD816-D9D4-44D1-9876-EE0CC974D085}" type="datetimeFigureOut">
              <a:rPr lang="en-GB" smtClean="0"/>
              <a:t>10/05/2015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223643-D793-47F3-836A-8F075D52D9C2}" type="slidenum">
              <a:rPr lang="en-GB" smtClean="0"/>
              <a:t>‹#›</a:t>
            </a:fld>
            <a:endParaRPr lang="en-GB"/>
          </a:p>
        </p:txBody>
      </p:sp>
    </p:spTree>
    <p:extLst>
      <p:ext uri="{BB962C8B-B14F-4D97-AF65-F5344CB8AC3E}">
        <p14:creationId xmlns:p14="http://schemas.microsoft.com/office/powerpoint/2010/main" val="3244938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2DBD816-D9D4-44D1-9876-EE0CC974D085}" type="datetimeFigureOut">
              <a:rPr lang="en-GB" smtClean="0"/>
              <a:t>10/05/2015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C223643-D793-47F3-836A-8F075D52D9C2}" type="slidenum">
              <a:rPr lang="en-GB" smtClean="0"/>
              <a:t>‹#›</a:t>
            </a:fld>
            <a:endParaRPr lang="en-GB"/>
          </a:p>
        </p:txBody>
      </p:sp>
    </p:spTree>
    <p:extLst>
      <p:ext uri="{BB962C8B-B14F-4D97-AF65-F5344CB8AC3E}">
        <p14:creationId xmlns:p14="http://schemas.microsoft.com/office/powerpoint/2010/main" val="1028078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2DBD816-D9D4-44D1-9876-EE0CC974D085}" type="datetimeFigureOut">
              <a:rPr lang="en-GB" smtClean="0"/>
              <a:t>10/05/2015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C223643-D793-47F3-836A-8F075D52D9C2}" type="slidenum">
              <a:rPr lang="en-GB" smtClean="0"/>
              <a:t>‹#›</a:t>
            </a:fld>
            <a:endParaRPr lang="en-GB"/>
          </a:p>
        </p:txBody>
      </p:sp>
    </p:spTree>
    <p:extLst>
      <p:ext uri="{BB962C8B-B14F-4D97-AF65-F5344CB8AC3E}">
        <p14:creationId xmlns:p14="http://schemas.microsoft.com/office/powerpoint/2010/main" val="139494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DBD816-D9D4-44D1-9876-EE0CC974D085}" type="datetimeFigureOut">
              <a:rPr lang="en-GB" smtClean="0"/>
              <a:t>10/05/2015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C223643-D793-47F3-836A-8F075D52D9C2}" type="slidenum">
              <a:rPr lang="en-GB" smtClean="0"/>
              <a:t>‹#›</a:t>
            </a:fld>
            <a:endParaRPr lang="en-GB"/>
          </a:p>
        </p:txBody>
      </p:sp>
    </p:spTree>
    <p:extLst>
      <p:ext uri="{BB962C8B-B14F-4D97-AF65-F5344CB8AC3E}">
        <p14:creationId xmlns:p14="http://schemas.microsoft.com/office/powerpoint/2010/main" val="3225479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DBD816-D9D4-44D1-9876-EE0CC974D085}" type="datetimeFigureOut">
              <a:rPr lang="en-GB" smtClean="0"/>
              <a:t>10/05/2015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223643-D793-47F3-836A-8F075D52D9C2}" type="slidenum">
              <a:rPr lang="en-GB" smtClean="0"/>
              <a:t>‹#›</a:t>
            </a:fld>
            <a:endParaRPr lang="en-GB"/>
          </a:p>
        </p:txBody>
      </p:sp>
    </p:spTree>
    <p:extLst>
      <p:ext uri="{BB962C8B-B14F-4D97-AF65-F5344CB8AC3E}">
        <p14:creationId xmlns:p14="http://schemas.microsoft.com/office/powerpoint/2010/main" val="58314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DBD816-D9D4-44D1-9876-EE0CC974D085}" type="datetimeFigureOut">
              <a:rPr lang="en-GB" smtClean="0"/>
              <a:t>10/05/2015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223643-D793-47F3-836A-8F075D52D9C2}" type="slidenum">
              <a:rPr lang="en-GB" smtClean="0"/>
              <a:t>‹#›</a:t>
            </a:fld>
            <a:endParaRPr lang="en-GB"/>
          </a:p>
        </p:txBody>
      </p:sp>
    </p:spTree>
    <p:extLst>
      <p:ext uri="{BB962C8B-B14F-4D97-AF65-F5344CB8AC3E}">
        <p14:creationId xmlns:p14="http://schemas.microsoft.com/office/powerpoint/2010/main" val="369699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DBD816-D9D4-44D1-9876-EE0CC974D085}" type="datetimeFigureOut">
              <a:rPr lang="en-GB" smtClean="0"/>
              <a:t>10/05/2015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23643-D793-47F3-836A-8F075D52D9C2}" type="slidenum">
              <a:rPr lang="en-GB" smtClean="0"/>
              <a:t>‹#›</a:t>
            </a:fld>
            <a:endParaRPr lang="en-GB"/>
          </a:p>
        </p:txBody>
      </p:sp>
    </p:spTree>
    <p:extLst>
      <p:ext uri="{BB962C8B-B14F-4D97-AF65-F5344CB8AC3E}">
        <p14:creationId xmlns:p14="http://schemas.microsoft.com/office/powerpoint/2010/main" val="2006750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FFFF00"/>
          </a:solidFill>
        </p:spPr>
        <p:txBody>
          <a:bodyPr/>
          <a:lstStyle/>
          <a:p>
            <a:pPr algn="l"/>
            <a:r>
              <a:rPr lang="en-GB" dirty="0" smtClean="0"/>
              <a:t>Aspects of Narrative: Intro. (1)</a:t>
            </a:r>
            <a:endParaRPr lang="en-GB" dirty="0"/>
          </a:p>
        </p:txBody>
      </p:sp>
      <p:sp>
        <p:nvSpPr>
          <p:cNvPr id="5" name="Content Placeholder 4"/>
          <p:cNvSpPr>
            <a:spLocks noGrp="1"/>
          </p:cNvSpPr>
          <p:nvPr>
            <p:ph idx="1"/>
          </p:nvPr>
        </p:nvSpPr>
        <p:spPr>
          <a:solidFill>
            <a:srgbClr val="92D050"/>
          </a:solidFill>
        </p:spPr>
        <p:txBody>
          <a:bodyPr/>
          <a:lstStyle/>
          <a:p>
            <a:r>
              <a:rPr lang="en-GB" dirty="0" smtClean="0"/>
              <a:t>How many ways are there to answer the question, “What is the story about?”</a:t>
            </a:r>
          </a:p>
          <a:p>
            <a:r>
              <a:rPr lang="en-GB" dirty="0" smtClean="0"/>
              <a:t>What is narrative?</a:t>
            </a:r>
          </a:p>
          <a:p>
            <a:r>
              <a:rPr lang="en-GB" dirty="0" smtClean="0"/>
              <a:t>What are the elements or “building blocks” of narrative?</a:t>
            </a:r>
            <a:endParaRPr lang="en-GB" dirty="0"/>
          </a:p>
        </p:txBody>
      </p:sp>
    </p:spTree>
    <p:extLst>
      <p:ext uri="{BB962C8B-B14F-4D97-AF65-F5344CB8AC3E}">
        <p14:creationId xmlns:p14="http://schemas.microsoft.com/office/powerpoint/2010/main" val="1874360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Grp="1" noChangeArrowheads="1"/>
          </p:cNvSpPr>
          <p:nvPr>
            <p:ph type="body" sz="half" idx="1"/>
          </p:nvPr>
        </p:nvSpPr>
        <p:spPr>
          <a:xfrm>
            <a:off x="65088" y="865188"/>
            <a:ext cx="4506912" cy="6524625"/>
          </a:xfrm>
        </p:spPr>
        <p:txBody>
          <a:bodyPr/>
          <a:lstStyle/>
          <a:p>
            <a:pPr>
              <a:lnSpc>
                <a:spcPct val="80000"/>
              </a:lnSpc>
              <a:buFontTx/>
              <a:buNone/>
            </a:pPr>
            <a:r>
              <a:rPr lang="en-GB" sz="1200" smtClean="0"/>
              <a:t>	</a:t>
            </a:r>
            <a:r>
              <a:rPr lang="en-GB" sz="1200" b="1" smtClean="0">
                <a:solidFill>
                  <a:srgbClr val="FF0000"/>
                </a:solidFill>
              </a:rPr>
              <a:t>1)</a:t>
            </a:r>
            <a:r>
              <a:rPr lang="en-GB" sz="1200" smtClean="0"/>
              <a:t> </a:t>
            </a:r>
            <a:r>
              <a:rPr lang="en-GB" sz="1400" smtClean="0"/>
              <a:t>That's my last Duchess painted on the wall,</a:t>
            </a:r>
            <a:br>
              <a:rPr lang="en-GB" sz="1400" smtClean="0"/>
            </a:br>
            <a:r>
              <a:rPr lang="en-GB" sz="1400" smtClean="0"/>
              <a:t>Looking as if she were alive. I call</a:t>
            </a:r>
            <a:br>
              <a:rPr lang="en-GB" sz="1400" smtClean="0"/>
            </a:br>
            <a:r>
              <a:rPr lang="en-GB" sz="1400" smtClean="0"/>
              <a:t>That piece a wonder, now: Fr Pandolf's hands</a:t>
            </a:r>
            <a:br>
              <a:rPr lang="en-GB" sz="1400" smtClean="0"/>
            </a:br>
            <a:r>
              <a:rPr lang="en-GB" sz="1400" smtClean="0"/>
              <a:t>Worked busily a day, and there she stands.</a:t>
            </a:r>
            <a:br>
              <a:rPr lang="en-GB" sz="1400" smtClean="0"/>
            </a:br>
            <a:r>
              <a:rPr lang="en-GB" sz="1400" b="1" smtClean="0">
                <a:solidFill>
                  <a:srgbClr val="FF0000"/>
                </a:solidFill>
              </a:rPr>
              <a:t>5)</a:t>
            </a:r>
            <a:r>
              <a:rPr lang="en-GB" sz="1400" smtClean="0"/>
              <a:t> Will't please you sit and look at her? I said</a:t>
            </a:r>
            <a:br>
              <a:rPr lang="en-GB" sz="1400" smtClean="0"/>
            </a:br>
            <a:r>
              <a:rPr lang="en-GB" sz="1400" smtClean="0"/>
              <a:t>``Fr Pandolf'' by design, for never read</a:t>
            </a:r>
            <a:br>
              <a:rPr lang="en-GB" sz="1400" smtClean="0"/>
            </a:br>
            <a:r>
              <a:rPr lang="en-GB" sz="1400" smtClean="0"/>
              <a:t>Strangers like you that pictured countenance,</a:t>
            </a:r>
            <a:br>
              <a:rPr lang="en-GB" sz="1400" smtClean="0"/>
            </a:br>
            <a:r>
              <a:rPr lang="en-GB" sz="1400" smtClean="0"/>
              <a:t>The depth and passion of its earnest glance,</a:t>
            </a:r>
            <a:br>
              <a:rPr lang="en-GB" sz="1400" smtClean="0"/>
            </a:br>
            <a:r>
              <a:rPr lang="en-GB" sz="1400" smtClean="0"/>
              <a:t>But to myself they turned (since none puts by</a:t>
            </a:r>
            <a:br>
              <a:rPr lang="en-GB" sz="1400" smtClean="0"/>
            </a:br>
            <a:r>
              <a:rPr lang="en-GB" sz="1400" b="1" smtClean="0">
                <a:solidFill>
                  <a:srgbClr val="FF0000"/>
                </a:solidFill>
              </a:rPr>
              <a:t>10)</a:t>
            </a:r>
            <a:r>
              <a:rPr lang="en-GB" sz="1400" smtClean="0"/>
              <a:t> The curtain I have drawn for you, but I)</a:t>
            </a:r>
            <a:br>
              <a:rPr lang="en-GB" sz="1400" smtClean="0"/>
            </a:br>
            <a:r>
              <a:rPr lang="en-GB" sz="1400" smtClean="0"/>
              <a:t>And seemed as they would ask me, if they durst,</a:t>
            </a:r>
            <a:br>
              <a:rPr lang="en-GB" sz="1400" smtClean="0"/>
            </a:br>
            <a:r>
              <a:rPr lang="en-GB" sz="1400" smtClean="0"/>
              <a:t>How such a glance came there; so, not the first</a:t>
            </a:r>
            <a:br>
              <a:rPr lang="en-GB" sz="1400" smtClean="0"/>
            </a:br>
            <a:r>
              <a:rPr lang="en-GB" sz="1400" smtClean="0"/>
              <a:t>Are you to turn and ask thus. Sir, 'twas not</a:t>
            </a:r>
            <a:br>
              <a:rPr lang="en-GB" sz="1400" smtClean="0"/>
            </a:br>
            <a:r>
              <a:rPr lang="en-GB" sz="1400" smtClean="0"/>
              <a:t>Her husband's presence only, called that spot</a:t>
            </a:r>
            <a:br>
              <a:rPr lang="en-GB" sz="1400" smtClean="0"/>
            </a:br>
            <a:r>
              <a:rPr lang="en-GB" sz="1400" b="1" smtClean="0">
                <a:solidFill>
                  <a:srgbClr val="FF0000"/>
                </a:solidFill>
              </a:rPr>
              <a:t>15)</a:t>
            </a:r>
            <a:r>
              <a:rPr lang="en-GB" sz="1400" smtClean="0"/>
              <a:t> Of joy into the Duchess' cheek: perhaps</a:t>
            </a:r>
            <a:br>
              <a:rPr lang="en-GB" sz="1400" smtClean="0"/>
            </a:br>
            <a:r>
              <a:rPr lang="en-GB" sz="1400" smtClean="0"/>
              <a:t>Fra Pandolf chanced to say ``Her mantle laps</a:t>
            </a:r>
            <a:br>
              <a:rPr lang="en-GB" sz="1400" smtClean="0"/>
            </a:br>
            <a:r>
              <a:rPr lang="en-GB" sz="1400" smtClean="0"/>
              <a:t>``Over my lady's wrist too much,'' or ``Paint</a:t>
            </a:r>
            <a:br>
              <a:rPr lang="en-GB" sz="1400" smtClean="0"/>
            </a:br>
            <a:r>
              <a:rPr lang="en-GB" sz="1400" smtClean="0"/>
              <a:t>``Must never hope to reproduce the faint</a:t>
            </a:r>
            <a:br>
              <a:rPr lang="en-GB" sz="1400" smtClean="0"/>
            </a:br>
            <a:r>
              <a:rPr lang="en-GB" sz="1400" smtClean="0"/>
              <a:t>``Half-flush that dies along her throat:'' such stuff</a:t>
            </a:r>
            <a:br>
              <a:rPr lang="en-GB" sz="1400" smtClean="0"/>
            </a:br>
            <a:r>
              <a:rPr lang="en-GB" sz="1400" b="1" smtClean="0">
                <a:solidFill>
                  <a:srgbClr val="FF0000"/>
                </a:solidFill>
              </a:rPr>
              <a:t>20)</a:t>
            </a:r>
            <a:r>
              <a:rPr lang="en-GB" sz="1400" smtClean="0"/>
              <a:t> Was courtesy, she thought, and cause enough</a:t>
            </a:r>
            <a:br>
              <a:rPr lang="en-GB" sz="1400" smtClean="0"/>
            </a:br>
            <a:r>
              <a:rPr lang="en-GB" sz="1400" smtClean="0"/>
              <a:t>For calling up that spot of joy. She had</a:t>
            </a:r>
            <a:br>
              <a:rPr lang="en-GB" sz="1400" smtClean="0"/>
            </a:br>
            <a:r>
              <a:rPr lang="en-GB" sz="1400" smtClean="0"/>
              <a:t>A heart---how shall I say?---too soon made glad,</a:t>
            </a:r>
            <a:br>
              <a:rPr lang="en-GB" sz="1400" smtClean="0"/>
            </a:br>
            <a:r>
              <a:rPr lang="en-GB" sz="1400" smtClean="0"/>
              <a:t>Too easily impressed; she liked whate'er</a:t>
            </a:r>
            <a:br>
              <a:rPr lang="en-GB" sz="1400" smtClean="0"/>
            </a:br>
            <a:r>
              <a:rPr lang="en-GB" sz="1400" smtClean="0"/>
              <a:t>She looked on, and her looks went everywhere. </a:t>
            </a:r>
            <a:br>
              <a:rPr lang="en-GB" sz="1400" smtClean="0"/>
            </a:br>
            <a:r>
              <a:rPr lang="en-GB" sz="1400" b="1" smtClean="0">
                <a:solidFill>
                  <a:srgbClr val="FF0000"/>
                </a:solidFill>
              </a:rPr>
              <a:t>25)</a:t>
            </a:r>
            <a:r>
              <a:rPr lang="en-GB" sz="1400" smtClean="0"/>
              <a:t> Sir, 'twas all one! My favour at her breast,</a:t>
            </a:r>
            <a:br>
              <a:rPr lang="en-GB" sz="1400" smtClean="0"/>
            </a:br>
            <a:r>
              <a:rPr lang="en-GB" sz="1400" smtClean="0"/>
              <a:t>The dropping of the daylight in the West,</a:t>
            </a:r>
            <a:br>
              <a:rPr lang="en-GB" sz="1400" smtClean="0"/>
            </a:br>
            <a:r>
              <a:rPr lang="en-GB" sz="1400" smtClean="0"/>
              <a:t> The bough of cherries some officious fool</a:t>
            </a:r>
            <a:br>
              <a:rPr lang="en-GB" sz="1400" smtClean="0"/>
            </a:br>
            <a:r>
              <a:rPr lang="en-GB" sz="1400" smtClean="0"/>
              <a:t>Broke in the orchard for her, the white mule</a:t>
            </a:r>
          </a:p>
        </p:txBody>
      </p:sp>
      <p:sp>
        <p:nvSpPr>
          <p:cNvPr id="2051" name="Rectangle 6"/>
          <p:cNvSpPr>
            <a:spLocks noGrp="1" noChangeArrowheads="1"/>
          </p:cNvSpPr>
          <p:nvPr>
            <p:ph type="body" sz="half" idx="2"/>
          </p:nvPr>
        </p:nvSpPr>
        <p:spPr>
          <a:xfrm>
            <a:off x="4284663" y="692150"/>
            <a:ext cx="4819650" cy="6669088"/>
          </a:xfrm>
        </p:spPr>
        <p:txBody>
          <a:bodyPr/>
          <a:lstStyle/>
          <a:p>
            <a:pPr>
              <a:lnSpc>
                <a:spcPct val="80000"/>
              </a:lnSpc>
              <a:buFontTx/>
              <a:buNone/>
            </a:pPr>
            <a:r>
              <a:rPr lang="en-GB" sz="1200" smtClean="0"/>
              <a:t>	 </a:t>
            </a:r>
            <a:r>
              <a:rPr lang="en-GB" sz="1500" smtClean="0"/>
              <a:t/>
            </a:r>
            <a:br>
              <a:rPr lang="en-GB" sz="1500" smtClean="0"/>
            </a:br>
            <a:r>
              <a:rPr lang="en-GB" sz="1400" smtClean="0"/>
              <a:t>She rode with round the terrace---all and each</a:t>
            </a:r>
            <a:br>
              <a:rPr lang="en-GB" sz="1400" smtClean="0"/>
            </a:br>
            <a:r>
              <a:rPr lang="en-GB" sz="1400" b="1" smtClean="0">
                <a:solidFill>
                  <a:srgbClr val="FF0000"/>
                </a:solidFill>
              </a:rPr>
              <a:t>30)</a:t>
            </a:r>
            <a:r>
              <a:rPr lang="en-GB" sz="1400" smtClean="0"/>
              <a:t> Would draw from her alike the approving speech,</a:t>
            </a:r>
          </a:p>
          <a:p>
            <a:pPr>
              <a:lnSpc>
                <a:spcPct val="80000"/>
              </a:lnSpc>
              <a:buFontTx/>
              <a:buNone/>
            </a:pPr>
            <a:r>
              <a:rPr lang="en-GB" sz="1400" smtClean="0"/>
              <a:t>	Or blush, at least. She thanked men,---good! but thanked</a:t>
            </a:r>
            <a:br>
              <a:rPr lang="en-GB" sz="1400" smtClean="0"/>
            </a:br>
            <a:r>
              <a:rPr lang="en-GB" sz="1400" smtClean="0"/>
              <a:t>Somehow---I know not how---as if she ranked</a:t>
            </a:r>
            <a:br>
              <a:rPr lang="en-GB" sz="1400" smtClean="0"/>
            </a:br>
            <a:r>
              <a:rPr lang="en-GB" sz="1400" smtClean="0"/>
              <a:t>My gift of a nine-hundred-years-old name</a:t>
            </a:r>
            <a:br>
              <a:rPr lang="en-GB" sz="1400" smtClean="0"/>
            </a:br>
            <a:r>
              <a:rPr lang="en-GB" sz="1400" smtClean="0"/>
              <a:t>With anybody's gift. Who'd stoop to blame</a:t>
            </a:r>
            <a:br>
              <a:rPr lang="en-GB" sz="1400" smtClean="0"/>
            </a:br>
            <a:r>
              <a:rPr lang="en-GB" sz="1400" b="1" smtClean="0">
                <a:solidFill>
                  <a:srgbClr val="FF0000"/>
                </a:solidFill>
              </a:rPr>
              <a:t>35)</a:t>
            </a:r>
            <a:r>
              <a:rPr lang="en-GB" sz="1400" smtClean="0"/>
              <a:t> This sort of trifling? Even had you skill</a:t>
            </a:r>
            <a:br>
              <a:rPr lang="en-GB" sz="1400" smtClean="0"/>
            </a:br>
            <a:r>
              <a:rPr lang="en-GB" sz="1400" smtClean="0"/>
              <a:t>In speech---(which I have not)---to make your will</a:t>
            </a:r>
            <a:br>
              <a:rPr lang="en-GB" sz="1400" smtClean="0"/>
            </a:br>
            <a:r>
              <a:rPr lang="en-GB" sz="1400" smtClean="0"/>
              <a:t>Quite clear to such an one, and say, ``Just this</a:t>
            </a:r>
            <a:br>
              <a:rPr lang="en-GB" sz="1400" smtClean="0"/>
            </a:br>
            <a:r>
              <a:rPr lang="en-GB" sz="1400" smtClean="0"/>
              <a:t>``Or that in you disgusts me; here you miss,</a:t>
            </a:r>
            <a:br>
              <a:rPr lang="en-GB" sz="1400" smtClean="0"/>
            </a:br>
            <a:r>
              <a:rPr lang="en-GB" sz="1400" smtClean="0"/>
              <a:t>``Or there exceed the mark''---and if she let</a:t>
            </a:r>
            <a:br>
              <a:rPr lang="en-GB" sz="1400" smtClean="0"/>
            </a:br>
            <a:r>
              <a:rPr lang="en-GB" sz="1400" b="1" smtClean="0">
                <a:solidFill>
                  <a:srgbClr val="FF0000"/>
                </a:solidFill>
              </a:rPr>
              <a:t>40)</a:t>
            </a:r>
            <a:r>
              <a:rPr lang="en-GB" sz="1400" smtClean="0"/>
              <a:t> Herself be lessoned so, nor plainly set</a:t>
            </a:r>
            <a:br>
              <a:rPr lang="en-GB" sz="1400" smtClean="0"/>
            </a:br>
            <a:r>
              <a:rPr lang="en-GB" sz="1400" smtClean="0"/>
              <a:t>Her wits to yours, forsooth, and made excuse,</a:t>
            </a:r>
            <a:br>
              <a:rPr lang="en-GB" sz="1400" smtClean="0"/>
            </a:br>
            <a:r>
              <a:rPr lang="en-GB" sz="1400" smtClean="0"/>
              <a:t>---E'en then would be some stooping; and I choose</a:t>
            </a:r>
            <a:br>
              <a:rPr lang="en-GB" sz="1400" smtClean="0"/>
            </a:br>
            <a:r>
              <a:rPr lang="en-GB" sz="1400" smtClean="0"/>
              <a:t>Never to stoop. Oh sir, she smiled, no doubt,</a:t>
            </a:r>
            <a:br>
              <a:rPr lang="en-GB" sz="1400" smtClean="0"/>
            </a:br>
            <a:r>
              <a:rPr lang="en-GB" sz="1400" smtClean="0"/>
              <a:t>Whene'er I passed her; but who passed without</a:t>
            </a:r>
            <a:br>
              <a:rPr lang="en-GB" sz="1400" smtClean="0"/>
            </a:br>
            <a:r>
              <a:rPr lang="en-GB" sz="1400" b="1" smtClean="0">
                <a:solidFill>
                  <a:srgbClr val="FF0000"/>
                </a:solidFill>
              </a:rPr>
              <a:t>45)</a:t>
            </a:r>
            <a:r>
              <a:rPr lang="en-GB" sz="1400" smtClean="0"/>
              <a:t> Much the same smile? This grew; I gave commands;</a:t>
            </a:r>
            <a:br>
              <a:rPr lang="en-GB" sz="1400" smtClean="0"/>
            </a:br>
            <a:r>
              <a:rPr lang="en-GB" sz="1400" smtClean="0"/>
              <a:t>Then all smiles stopped together. There she stands</a:t>
            </a:r>
            <a:br>
              <a:rPr lang="en-GB" sz="1400" smtClean="0"/>
            </a:br>
            <a:r>
              <a:rPr lang="en-GB" sz="1400" smtClean="0"/>
              <a:t>As if alive. Will't please you rise? We'll meet</a:t>
            </a:r>
            <a:br>
              <a:rPr lang="en-GB" sz="1400" smtClean="0"/>
            </a:br>
            <a:r>
              <a:rPr lang="en-GB" sz="1400" smtClean="0"/>
              <a:t>The company below, then. I repeat,</a:t>
            </a:r>
            <a:br>
              <a:rPr lang="en-GB" sz="1400" smtClean="0"/>
            </a:br>
            <a:r>
              <a:rPr lang="en-GB" sz="1400" smtClean="0"/>
              <a:t>The Count your master's known munificence</a:t>
            </a:r>
            <a:br>
              <a:rPr lang="en-GB" sz="1400" smtClean="0"/>
            </a:br>
            <a:r>
              <a:rPr lang="en-GB" sz="1400" b="1" smtClean="0">
                <a:solidFill>
                  <a:srgbClr val="FF0000"/>
                </a:solidFill>
              </a:rPr>
              <a:t>50)</a:t>
            </a:r>
            <a:r>
              <a:rPr lang="en-GB" sz="1400" smtClean="0"/>
              <a:t> Is ample warrant that no just pretence</a:t>
            </a:r>
            <a:br>
              <a:rPr lang="en-GB" sz="1400" smtClean="0"/>
            </a:br>
            <a:r>
              <a:rPr lang="en-GB" sz="1400" smtClean="0"/>
              <a:t>Of mine for dowry will be disallowed;</a:t>
            </a:r>
            <a:br>
              <a:rPr lang="en-GB" sz="1400" smtClean="0"/>
            </a:br>
            <a:r>
              <a:rPr lang="en-GB" sz="1400" smtClean="0"/>
              <a:t>Though his fair daughter's self, as I avowed</a:t>
            </a:r>
            <a:br>
              <a:rPr lang="en-GB" sz="1400" smtClean="0"/>
            </a:br>
            <a:r>
              <a:rPr lang="en-GB" sz="1400" smtClean="0"/>
              <a:t>At starting, is my object. Nay, we'll go</a:t>
            </a:r>
            <a:br>
              <a:rPr lang="en-GB" sz="1400" smtClean="0"/>
            </a:br>
            <a:r>
              <a:rPr lang="en-GB" sz="1400" smtClean="0"/>
              <a:t>Together down, sir. Notice Neptune, though,</a:t>
            </a:r>
            <a:br>
              <a:rPr lang="en-GB" sz="1400" smtClean="0"/>
            </a:br>
            <a:r>
              <a:rPr lang="en-GB" sz="1400" b="1" smtClean="0">
                <a:solidFill>
                  <a:srgbClr val="FF0000"/>
                </a:solidFill>
              </a:rPr>
              <a:t>55)</a:t>
            </a:r>
            <a:r>
              <a:rPr lang="en-GB" sz="1400" smtClean="0"/>
              <a:t> Taming a sea-horse, thought a rarity,</a:t>
            </a:r>
            <a:br>
              <a:rPr lang="en-GB" sz="1400" smtClean="0"/>
            </a:br>
            <a:r>
              <a:rPr lang="en-GB" sz="1400" smtClean="0"/>
              <a:t>Which Claus of Innsbruck cast in bronze for me!</a:t>
            </a:r>
            <a:r>
              <a:rPr lang="en-GB" sz="1500" smtClean="0"/>
              <a:t> </a:t>
            </a:r>
            <a:br>
              <a:rPr lang="en-GB" sz="1500" smtClean="0"/>
            </a:br>
            <a:endParaRPr lang="en-GB" sz="1500" smtClean="0"/>
          </a:p>
        </p:txBody>
      </p:sp>
    </p:spTree>
    <p:extLst>
      <p:ext uri="{BB962C8B-B14F-4D97-AF65-F5344CB8AC3E}">
        <p14:creationId xmlns:p14="http://schemas.microsoft.com/office/powerpoint/2010/main" val="2438301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ln>
            <a:solidFill>
              <a:schemeClr val="accent1"/>
            </a:solidFill>
          </a:ln>
        </p:spPr>
        <p:txBody>
          <a:bodyPr/>
          <a:lstStyle/>
          <a:p>
            <a:r>
              <a:rPr lang="en-GB" b="1" dirty="0" smtClean="0"/>
              <a:t>216 words</a:t>
            </a:r>
            <a:endParaRPr lang="en-GB" b="1" dirty="0"/>
          </a:p>
        </p:txBody>
      </p:sp>
      <p:sp>
        <p:nvSpPr>
          <p:cNvPr id="6" name="Content Placeholder 5"/>
          <p:cNvSpPr>
            <a:spLocks noGrp="1"/>
          </p:cNvSpPr>
          <p:nvPr>
            <p:ph idx="1"/>
          </p:nvPr>
        </p:nvSpPr>
        <p:spPr>
          <a:ln>
            <a:solidFill>
              <a:schemeClr val="accent1"/>
            </a:solidFill>
          </a:ln>
        </p:spPr>
        <p:txBody>
          <a:bodyPr>
            <a:normAutofit fontScale="62500" lnSpcReduction="20000"/>
          </a:bodyPr>
          <a:lstStyle/>
          <a:p>
            <a:pPr marL="0" indent="0">
              <a:buNone/>
            </a:pPr>
            <a:r>
              <a:rPr lang="en-GB" dirty="0"/>
              <a:t>Browning tells his story through the use of </a:t>
            </a:r>
            <a:r>
              <a:rPr lang="en-GB" dirty="0" err="1"/>
              <a:t>autodiegetic</a:t>
            </a:r>
            <a:r>
              <a:rPr lang="en-GB" dirty="0"/>
              <a:t> narration, and it is through the voice of the Duke that we learn about the characters in the poem. The Duke himself is a highly possessive man: Browning calls his poem “My Last Duchess,” and this phrase appears in the poem’s first line – “That’s my last Duchess on the wall”. The use of the personal possessive pronoun – which occurs throughout the poem – indicates just how possessive the Duke himself is; the fact that “my last Duchess” refers to a painting further suggests the extent to which the eponymous Duchess is quite literally, in the Duke’s eyes, nothing but an object or valuable possession. Through the Duke’s speech, Browning tells us that his speaker is motivated by wealth and status: the Duke draws attention to the name of the painter – “Fra </a:t>
            </a:r>
            <a:r>
              <a:rPr lang="en-GB" dirty="0" err="1"/>
              <a:t>Pandolph</a:t>
            </a:r>
            <a:r>
              <a:rPr lang="en-GB" dirty="0"/>
              <a:t>” – and tells the emissary that he has said this “by design” – that is, he says it deliberately, in order to impress the emissary with the painter’s fame. “Design” is also an early indication of just how calculating and controlling the Duke can be; it suggests that nothing the Duke says is spontaneous or unplanned, despite appearances to the contrary (such as when the Duke utters “how shall I say,” as if he is pausing for thought</a:t>
            </a:r>
            <a:r>
              <a:rPr lang="en-GB" dirty="0" smtClean="0"/>
              <a:t>).</a:t>
            </a:r>
            <a:endParaRPr lang="en-GB" dirty="0"/>
          </a:p>
        </p:txBody>
      </p:sp>
    </p:spTree>
    <p:extLst>
      <p:ext uri="{BB962C8B-B14F-4D97-AF65-F5344CB8AC3E}">
        <p14:creationId xmlns:p14="http://schemas.microsoft.com/office/powerpoint/2010/main" val="1033860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4525963"/>
          </a:xfrm>
        </p:spPr>
        <p:txBody>
          <a:bodyPr>
            <a:normAutofit fontScale="55000" lnSpcReduction="20000"/>
          </a:bodyPr>
          <a:lstStyle/>
          <a:p>
            <a:pPr marL="0" indent="0">
              <a:buNone/>
            </a:pPr>
            <a:r>
              <a:rPr lang="en-GB" dirty="0"/>
              <a:t>Browning tells his story through the use of </a:t>
            </a:r>
            <a:r>
              <a:rPr lang="en-GB" dirty="0" err="1"/>
              <a:t>autodiegetic</a:t>
            </a:r>
            <a:r>
              <a:rPr lang="en-GB" dirty="0"/>
              <a:t> narration, and it is through the </a:t>
            </a:r>
            <a:r>
              <a:rPr lang="en-GB" b="1" u="sng" dirty="0"/>
              <a:t>voice</a:t>
            </a:r>
            <a:r>
              <a:rPr lang="en-GB" dirty="0"/>
              <a:t> of the Duke that we learn about the </a:t>
            </a:r>
            <a:r>
              <a:rPr lang="en-GB" b="1" u="sng" dirty="0"/>
              <a:t>characters</a:t>
            </a:r>
            <a:r>
              <a:rPr lang="en-GB" dirty="0"/>
              <a:t> in the poem </a:t>
            </a:r>
            <a:r>
              <a:rPr lang="en-GB" b="1" dirty="0"/>
              <a:t>[links to building blocks]</a:t>
            </a:r>
            <a:r>
              <a:rPr lang="en-GB" dirty="0"/>
              <a:t>. The Duke himself is a highly possessive man: Browning calls his poem “My Last Duchess,” and this phrase appears in the poem’s first line – “That’s </a:t>
            </a:r>
            <a:r>
              <a:rPr lang="en-GB" b="1" u="sng" dirty="0"/>
              <a:t>my</a:t>
            </a:r>
            <a:r>
              <a:rPr lang="en-GB" dirty="0"/>
              <a:t> last Duchess on the wall”. The use of </a:t>
            </a:r>
            <a:r>
              <a:rPr lang="en-GB" b="1" u="sng" dirty="0"/>
              <a:t>the personal possessive pronoun</a:t>
            </a:r>
            <a:r>
              <a:rPr lang="en-GB" dirty="0"/>
              <a:t> </a:t>
            </a:r>
            <a:r>
              <a:rPr lang="en-GB" b="1" dirty="0"/>
              <a:t>[focus on words/phrases – AO2]</a:t>
            </a:r>
            <a:r>
              <a:rPr lang="en-GB" dirty="0"/>
              <a:t> – which occurs throughout the poem – indicates just how possessive the Duke himself is; the fact that “my last Duchess” refers to a painting further suggests the extent to which the eponymous Duchess is quite literally, in the Duke’s eyes, nothing but an object or valuable possession </a:t>
            </a:r>
            <a:r>
              <a:rPr lang="en-GB" b="1" dirty="0"/>
              <a:t>[Some development, but focus still on language – AO2]</a:t>
            </a:r>
            <a:r>
              <a:rPr lang="en-GB" dirty="0"/>
              <a:t>. Through the </a:t>
            </a:r>
            <a:r>
              <a:rPr lang="en-GB" b="1" u="sng" dirty="0"/>
              <a:t>Duke’s speech</a:t>
            </a:r>
            <a:r>
              <a:rPr lang="en-GB" b="1" dirty="0"/>
              <a:t> [still focussed on voice/character]</a:t>
            </a:r>
            <a:r>
              <a:rPr lang="en-GB" dirty="0"/>
              <a:t>, Browning tells us that his speaker is motivated by wealth and status: the Duke draws attention to the name of the painter – “Fra </a:t>
            </a:r>
            <a:r>
              <a:rPr lang="en-GB" dirty="0" err="1"/>
              <a:t>Pandolph</a:t>
            </a:r>
            <a:r>
              <a:rPr lang="en-GB" dirty="0"/>
              <a:t>” – and tells the emissary that he has said this “</a:t>
            </a:r>
            <a:r>
              <a:rPr lang="en-GB" b="1" u="sng" dirty="0"/>
              <a:t>by design</a:t>
            </a:r>
            <a:r>
              <a:rPr lang="en-GB" dirty="0"/>
              <a:t>” – that is, he says it </a:t>
            </a:r>
            <a:r>
              <a:rPr lang="en-GB" b="1" u="sng" dirty="0"/>
              <a:t>deliberately, in order to impress the emissary with the painter’s fame</a:t>
            </a:r>
            <a:r>
              <a:rPr lang="en-GB" dirty="0"/>
              <a:t> </a:t>
            </a:r>
            <a:r>
              <a:rPr lang="en-GB" b="1" dirty="0"/>
              <a:t>[still tightly focussed on language/meaning – AO2]</a:t>
            </a:r>
            <a:r>
              <a:rPr lang="en-GB" dirty="0"/>
              <a:t>. </a:t>
            </a:r>
            <a:r>
              <a:rPr lang="en-GB" b="1" u="sng" dirty="0"/>
              <a:t>“Design”</a:t>
            </a:r>
            <a:r>
              <a:rPr lang="en-GB" dirty="0"/>
              <a:t> is also an early indication of just how calculating and controlling the Duke can be; it suggests that nothing the Duke says is spontaneous or unplanned, despite appearances to the contrary (such as when the Duke utters </a:t>
            </a:r>
            <a:r>
              <a:rPr lang="en-GB" b="1" u="sng" dirty="0"/>
              <a:t>“how shall I say,”</a:t>
            </a:r>
            <a:r>
              <a:rPr lang="en-GB" dirty="0"/>
              <a:t> as if he is pausing for thought) </a:t>
            </a:r>
            <a:r>
              <a:rPr lang="en-GB" b="1" dirty="0"/>
              <a:t>[tight focus on language – AO2</a:t>
            </a:r>
            <a:r>
              <a:rPr lang="en-GB" b="1" dirty="0" smtClean="0"/>
              <a:t>]</a:t>
            </a:r>
            <a:endParaRPr lang="en-GB" dirty="0"/>
          </a:p>
        </p:txBody>
      </p:sp>
      <p:sp>
        <p:nvSpPr>
          <p:cNvPr id="4" name="TextBox 3"/>
          <p:cNvSpPr txBox="1"/>
          <p:nvPr/>
        </p:nvSpPr>
        <p:spPr>
          <a:xfrm>
            <a:off x="1115616" y="4437112"/>
            <a:ext cx="7128792" cy="1200329"/>
          </a:xfrm>
          <a:prstGeom prst="rect">
            <a:avLst/>
          </a:prstGeom>
          <a:solidFill>
            <a:srgbClr val="92D050"/>
          </a:solidFill>
          <a:ln>
            <a:solidFill>
              <a:schemeClr val="accent1"/>
            </a:solidFill>
          </a:ln>
        </p:spPr>
        <p:txBody>
          <a:bodyPr wrap="square" rtlCol="0">
            <a:spAutoFit/>
          </a:bodyPr>
          <a:lstStyle/>
          <a:p>
            <a:r>
              <a:rPr lang="en-GB" b="1" u="sng" dirty="0" smtClean="0"/>
              <a:t>Also:</a:t>
            </a:r>
          </a:p>
          <a:p>
            <a:pPr marL="285750" indent="-285750">
              <a:buFontTx/>
              <a:buChar char="-"/>
            </a:pPr>
            <a:r>
              <a:rPr lang="en-GB" dirty="0" smtClean="0"/>
              <a:t>regular exemplification/brief quotation;</a:t>
            </a:r>
          </a:p>
          <a:p>
            <a:pPr marL="285750" indent="-285750">
              <a:buFontTx/>
              <a:buChar char="-"/>
            </a:pPr>
            <a:r>
              <a:rPr lang="en-GB" dirty="0" smtClean="0"/>
              <a:t>references to Browning as author (q. is </a:t>
            </a:r>
            <a:r>
              <a:rPr lang="en-GB" i="1" dirty="0" smtClean="0"/>
              <a:t>how does </a:t>
            </a:r>
            <a:r>
              <a:rPr lang="en-GB" b="1" i="1" u="sng" dirty="0" smtClean="0"/>
              <a:t>Browning</a:t>
            </a:r>
            <a:r>
              <a:rPr lang="en-GB" i="1" dirty="0" smtClean="0"/>
              <a:t> tell the story?”</a:t>
            </a:r>
            <a:endParaRPr lang="en-GB" dirty="0"/>
          </a:p>
        </p:txBody>
      </p:sp>
    </p:spTree>
    <p:extLst>
      <p:ext uri="{BB962C8B-B14F-4D97-AF65-F5344CB8AC3E}">
        <p14:creationId xmlns:p14="http://schemas.microsoft.com/office/powerpoint/2010/main" val="944206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pPr algn="l"/>
            <a:r>
              <a:rPr lang="en-GB" dirty="0" smtClean="0"/>
              <a:t>How does Browning tell the story in…</a:t>
            </a:r>
            <a:endParaRPr lang="en-GB" dirty="0"/>
          </a:p>
        </p:txBody>
      </p:sp>
      <p:sp>
        <p:nvSpPr>
          <p:cNvPr id="3" name="Content Placeholder 2"/>
          <p:cNvSpPr>
            <a:spLocks noGrp="1"/>
          </p:cNvSpPr>
          <p:nvPr>
            <p:ph idx="1"/>
          </p:nvPr>
        </p:nvSpPr>
        <p:spPr/>
        <p:txBody>
          <a:bodyPr/>
          <a:lstStyle/>
          <a:p>
            <a:r>
              <a:rPr lang="en-GB" dirty="0" smtClean="0"/>
              <a:t>“The Patriot”?</a:t>
            </a:r>
          </a:p>
          <a:p>
            <a:r>
              <a:rPr lang="en-GB" dirty="0" smtClean="0"/>
              <a:t>“My Last Duchess”?</a:t>
            </a:r>
          </a:p>
          <a:p>
            <a:r>
              <a:rPr lang="en-GB" dirty="0" smtClean="0"/>
              <a:t>“Porphyria’s Lover”?</a:t>
            </a:r>
          </a:p>
          <a:p>
            <a:r>
              <a:rPr lang="en-GB" dirty="0" smtClean="0"/>
              <a:t>“The Laboratory”?</a:t>
            </a:r>
            <a:endParaRPr lang="en-GB" dirty="0"/>
          </a:p>
        </p:txBody>
      </p:sp>
    </p:spTree>
    <p:extLst>
      <p:ext uri="{BB962C8B-B14F-4D97-AF65-F5344CB8AC3E}">
        <p14:creationId xmlns:p14="http://schemas.microsoft.com/office/powerpoint/2010/main" val="3750456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20688"/>
            <a:ext cx="8229600" cy="4525963"/>
          </a:xfrm>
        </p:spPr>
        <p:txBody>
          <a:bodyPr>
            <a:normAutofit lnSpcReduction="10000"/>
          </a:bodyPr>
          <a:lstStyle/>
          <a:p>
            <a:r>
              <a:rPr lang="en-GB" dirty="0" smtClean="0"/>
              <a:t>Specific quotes and references</a:t>
            </a:r>
          </a:p>
          <a:p>
            <a:r>
              <a:rPr lang="en-GB" dirty="0" smtClean="0"/>
              <a:t>Detailed comments on:</a:t>
            </a:r>
          </a:p>
          <a:p>
            <a:pPr lvl="1"/>
            <a:r>
              <a:rPr lang="en-GB" dirty="0" smtClean="0"/>
              <a:t>Meanings/significance of words</a:t>
            </a:r>
          </a:p>
          <a:p>
            <a:pPr lvl="1"/>
            <a:r>
              <a:rPr lang="en-GB" dirty="0" smtClean="0"/>
              <a:t>Fitzgerald’s choice of techniques/methods</a:t>
            </a:r>
          </a:p>
          <a:p>
            <a:pPr lvl="1"/>
            <a:endParaRPr lang="en-GB" dirty="0"/>
          </a:p>
          <a:p>
            <a:r>
              <a:rPr lang="en-GB" dirty="0" smtClean="0"/>
              <a:t>Use technical vocabulary:</a:t>
            </a:r>
          </a:p>
          <a:p>
            <a:pPr lvl="1"/>
            <a:r>
              <a:rPr lang="en-GB" dirty="0" smtClean="0"/>
              <a:t>Metaphor/simile</a:t>
            </a:r>
          </a:p>
          <a:p>
            <a:pPr lvl="1"/>
            <a:r>
              <a:rPr lang="en-GB" dirty="0" smtClean="0"/>
              <a:t>Imagery</a:t>
            </a:r>
          </a:p>
          <a:p>
            <a:pPr lvl="1"/>
            <a:r>
              <a:rPr lang="en-GB" dirty="0" smtClean="0"/>
              <a:t>Symbol/motif</a:t>
            </a:r>
          </a:p>
        </p:txBody>
      </p:sp>
    </p:spTree>
    <p:extLst>
      <p:ext uri="{BB962C8B-B14F-4D97-AF65-F5344CB8AC3E}">
        <p14:creationId xmlns:p14="http://schemas.microsoft.com/office/powerpoint/2010/main" val="609515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Chapter 3</a:t>
            </a:r>
          </a:p>
          <a:p>
            <a:r>
              <a:rPr lang="en-GB" dirty="0" smtClean="0"/>
              <a:t>Chapter 4</a:t>
            </a:r>
          </a:p>
          <a:p>
            <a:r>
              <a:rPr lang="en-GB" dirty="0" smtClean="0"/>
              <a:t>Chapter 5</a:t>
            </a:r>
            <a:endParaRPr lang="en-GB" dirty="0"/>
          </a:p>
        </p:txBody>
      </p:sp>
    </p:spTree>
    <p:extLst>
      <p:ext uri="{BB962C8B-B14F-4D97-AF65-F5344CB8AC3E}">
        <p14:creationId xmlns:p14="http://schemas.microsoft.com/office/powerpoint/2010/main" val="1204710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solidFill>
              <a:schemeClr val="accent1"/>
            </a:solidFill>
          </a:ln>
        </p:spPr>
        <p:txBody>
          <a:bodyPr/>
          <a:lstStyle/>
          <a:p>
            <a:r>
              <a:rPr lang="en-GB" b="1" dirty="0" smtClean="0"/>
              <a:t>Gaps</a:t>
            </a:r>
            <a:endParaRPr lang="en-GB" b="1" dirty="0"/>
          </a:p>
        </p:txBody>
      </p:sp>
      <p:sp>
        <p:nvSpPr>
          <p:cNvPr id="3" name="Content Placeholder 2"/>
          <p:cNvSpPr>
            <a:spLocks noGrp="1"/>
          </p:cNvSpPr>
          <p:nvPr>
            <p:ph idx="1"/>
          </p:nvPr>
        </p:nvSpPr>
        <p:spPr/>
        <p:txBody>
          <a:bodyPr/>
          <a:lstStyle/>
          <a:p>
            <a:pPr marL="0" indent="0">
              <a:buNone/>
            </a:pPr>
            <a:r>
              <a:rPr lang="en-GB" dirty="0" smtClean="0"/>
              <a:t>The text begins </a:t>
            </a:r>
            <a:r>
              <a:rPr lang="en-GB" i="1" dirty="0" smtClean="0"/>
              <a:t>in media res</a:t>
            </a:r>
            <a:r>
              <a:rPr lang="en-GB" dirty="0" smtClean="0"/>
              <a:t> [in the middle of things]</a:t>
            </a:r>
            <a:endParaRPr lang="en-GB" dirty="0"/>
          </a:p>
        </p:txBody>
      </p:sp>
    </p:spTree>
    <p:extLst>
      <p:ext uri="{BB962C8B-B14F-4D97-AF65-F5344CB8AC3E}">
        <p14:creationId xmlns:p14="http://schemas.microsoft.com/office/powerpoint/2010/main" val="2865018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112568"/>
          </a:xfrm>
        </p:spPr>
        <p:txBody>
          <a:bodyPr>
            <a:normAutofit fontScale="70000" lnSpcReduction="20000"/>
          </a:bodyPr>
          <a:lstStyle/>
          <a:p>
            <a:pPr marL="0" indent="0">
              <a:buNone/>
            </a:pPr>
            <a:r>
              <a:rPr lang="en-GB" dirty="0" smtClean="0"/>
              <a:t>The first “gap” which the reader encounters is the missing backstory of the man and the boy. McCarthy’s text begins </a:t>
            </a:r>
            <a:r>
              <a:rPr lang="en-GB" i="1" dirty="0" smtClean="0"/>
              <a:t>in media res</a:t>
            </a:r>
            <a:r>
              <a:rPr lang="en-GB" dirty="0"/>
              <a:t> </a:t>
            </a:r>
            <a:r>
              <a:rPr lang="en-GB" dirty="0" smtClean="0"/>
              <a:t>with the </a:t>
            </a:r>
            <a:r>
              <a:rPr lang="en-GB" dirty="0"/>
              <a:t>following sentence: “When he woke in the woods in the dark and the cold of the night he'd reach out and touch the child sleeping beside </a:t>
            </a:r>
            <a:r>
              <a:rPr lang="en-GB" dirty="0" smtClean="0"/>
              <a:t>him.” The contraction “he’d” suggests that this is something the man routinely does; this indicates familiarity or closeness between the man and the boy (the man reaches out, suggesting his care and concern for the boy), and so immediately the reader wants to know what their relationship is, and what their history together might be. McCarthy increases the urgency of such questions just a few pages later, when, while the gap of the man and boy’s past has yet to be filled, the reader is told that “each [was] the other’s world entire.” Here, it is made clear that the man and the boy are each the only thing or person that gives the other’s life meaning; yet we still do not how or why they have come to be in their present situation. In fact, we do not yet know with certainty that the characters are father and son – another early gap in the narrative – as McCarthy refers to them only as “the man” and “the boy,” and the boy has yet to refer to the man as “papa.”</a:t>
            </a:r>
            <a:endParaRPr lang="en-GB" dirty="0"/>
          </a:p>
        </p:txBody>
      </p:sp>
    </p:spTree>
    <p:extLst>
      <p:ext uri="{BB962C8B-B14F-4D97-AF65-F5344CB8AC3E}">
        <p14:creationId xmlns:p14="http://schemas.microsoft.com/office/powerpoint/2010/main" val="3449850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fontScale="90000"/>
          </a:bodyPr>
          <a:lstStyle/>
          <a:p>
            <a:pPr algn="l"/>
            <a:r>
              <a:rPr lang="en-GB" dirty="0" smtClean="0"/>
              <a:t>Aspects of Narrative: The Building Blocks</a:t>
            </a:r>
            <a:endParaRPr lang="en-GB" dirty="0"/>
          </a:p>
        </p:txBody>
      </p:sp>
      <p:sp>
        <p:nvSpPr>
          <p:cNvPr id="3" name="Content Placeholder 2"/>
          <p:cNvSpPr>
            <a:spLocks noGrp="1"/>
          </p:cNvSpPr>
          <p:nvPr>
            <p:ph idx="1"/>
          </p:nvPr>
        </p:nvSpPr>
        <p:spPr>
          <a:ln>
            <a:solidFill>
              <a:schemeClr val="accent1"/>
            </a:solidFill>
          </a:ln>
        </p:spPr>
        <p:txBody>
          <a:bodyPr/>
          <a:lstStyle/>
          <a:p>
            <a:r>
              <a:rPr lang="en-GB" dirty="0" smtClean="0"/>
              <a:t>Time</a:t>
            </a:r>
          </a:p>
          <a:p>
            <a:r>
              <a:rPr lang="en-GB" dirty="0" smtClean="0"/>
              <a:t>Place</a:t>
            </a:r>
          </a:p>
          <a:p>
            <a:pPr lvl="1"/>
            <a:r>
              <a:rPr lang="en-GB" dirty="0" smtClean="0"/>
              <a:t>(Setting: time + place)</a:t>
            </a:r>
          </a:p>
          <a:p>
            <a:r>
              <a:rPr lang="en-GB" dirty="0" smtClean="0"/>
              <a:t>Voice</a:t>
            </a:r>
          </a:p>
          <a:p>
            <a:r>
              <a:rPr lang="en-GB" dirty="0" smtClean="0"/>
              <a:t>Character</a:t>
            </a:r>
          </a:p>
          <a:p>
            <a:r>
              <a:rPr lang="en-GB" dirty="0" smtClean="0"/>
              <a:t>“Destination” (so what?)</a:t>
            </a:r>
            <a:endParaRPr lang="en-GB" dirty="0"/>
          </a:p>
        </p:txBody>
      </p:sp>
    </p:spTree>
    <p:extLst>
      <p:ext uri="{BB962C8B-B14F-4D97-AF65-F5344CB8AC3E}">
        <p14:creationId xmlns:p14="http://schemas.microsoft.com/office/powerpoint/2010/main" val="34674946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Section A, first question: </a:t>
            </a:r>
            <a:r>
              <a:rPr lang="en-GB" i="1" dirty="0" smtClean="0"/>
              <a:t>How is the story told in… ?</a:t>
            </a:r>
            <a:endParaRPr lang="en-GB" dirty="0"/>
          </a:p>
        </p:txBody>
      </p:sp>
    </p:spTree>
    <p:extLst>
      <p:ext uri="{BB962C8B-B14F-4D97-AF65-F5344CB8AC3E}">
        <p14:creationId xmlns:p14="http://schemas.microsoft.com/office/powerpoint/2010/main" val="1741662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err="1" smtClean="0"/>
              <a:t>Hempel</a:t>
            </a:r>
            <a:r>
              <a:rPr lang="en-GB" dirty="0" smtClean="0"/>
              <a:t> tells her story through the manipulation of time and its relationship to place. The story opens with a reference to “the way people decorate graves in October across from my house,” and to the decoration of the graves in “December.” However, it is never made clear when the main events in the story take place. This sense of </a:t>
            </a:r>
            <a:r>
              <a:rPr lang="en-GB" b="1" dirty="0" smtClean="0"/>
              <a:t>temporal</a:t>
            </a:r>
            <a:r>
              <a:rPr lang="en-GB" dirty="0" smtClean="0"/>
              <a:t> dislocation mirrors the ghostliness of the </a:t>
            </a:r>
            <a:r>
              <a:rPr lang="en-GB" smtClean="0"/>
              <a:t>graveyard setting. </a:t>
            </a:r>
            <a:endParaRPr lang="en-GB" dirty="0"/>
          </a:p>
        </p:txBody>
      </p:sp>
    </p:spTree>
    <p:extLst>
      <p:ext uri="{BB962C8B-B14F-4D97-AF65-F5344CB8AC3E}">
        <p14:creationId xmlns:p14="http://schemas.microsoft.com/office/powerpoint/2010/main" val="434607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smtClean="0"/>
              <a:t>The Great Gatsby</a:t>
            </a:r>
            <a:endParaRPr lang="en-GB" b="1" i="1"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138341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pPr algn="l"/>
            <a:r>
              <a:rPr lang="en-GB" dirty="0" smtClean="0"/>
              <a:t>How does Fitzgerald tell the story in the “prologue” of chapter 1?</a:t>
            </a:r>
            <a:endParaRPr lang="en-GB" dirty="0"/>
          </a:p>
        </p:txBody>
      </p:sp>
      <p:sp>
        <p:nvSpPr>
          <p:cNvPr id="3" name="Content Placeholder 2"/>
          <p:cNvSpPr>
            <a:spLocks noGrp="1"/>
          </p:cNvSpPr>
          <p:nvPr>
            <p:ph idx="1"/>
          </p:nvPr>
        </p:nvSpPr>
        <p:spPr>
          <a:ln>
            <a:solidFill>
              <a:schemeClr val="accent1"/>
            </a:solidFill>
          </a:ln>
        </p:spPr>
        <p:txBody>
          <a:bodyPr/>
          <a:lstStyle/>
          <a:p>
            <a:r>
              <a:rPr lang="en-GB" dirty="0" smtClean="0"/>
              <a:t>Based on the exemplar material, what is the best way of approaching the “how is the story told question”?</a:t>
            </a:r>
            <a:endParaRPr lang="en-GB" dirty="0"/>
          </a:p>
        </p:txBody>
      </p:sp>
    </p:spTree>
    <p:extLst>
      <p:ext uri="{BB962C8B-B14F-4D97-AF65-F5344CB8AC3E}">
        <p14:creationId xmlns:p14="http://schemas.microsoft.com/office/powerpoint/2010/main" val="2020916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ln>
            <a:solidFill>
              <a:schemeClr val="accent1"/>
            </a:solidFill>
          </a:ln>
        </p:spPr>
        <p:txBody>
          <a:bodyPr>
            <a:normAutofit fontScale="92500"/>
          </a:bodyPr>
          <a:lstStyle/>
          <a:p>
            <a:r>
              <a:rPr lang="en-GB" dirty="0" smtClean="0"/>
              <a:t>Identify </a:t>
            </a:r>
            <a:r>
              <a:rPr lang="en-GB" b="1" u="sng" dirty="0" smtClean="0"/>
              <a:t>primary</a:t>
            </a:r>
            <a:r>
              <a:rPr lang="en-GB" dirty="0" smtClean="0"/>
              <a:t> purpose(s) of section/chapter in relation to text as a whole (structure/form)</a:t>
            </a:r>
          </a:p>
          <a:p>
            <a:pPr lvl="1"/>
            <a:r>
              <a:rPr lang="en-GB" dirty="0" smtClean="0"/>
              <a:t>Are there any “secondary” functions of the chapter/section?</a:t>
            </a:r>
          </a:p>
          <a:p>
            <a:r>
              <a:rPr lang="en-GB" dirty="0" smtClean="0"/>
              <a:t>Comment on significant methods/devices, giving specific examples of their use, and offering brief, focussed interpretative comments.</a:t>
            </a:r>
          </a:p>
          <a:p>
            <a:r>
              <a:rPr lang="en-GB" dirty="0" smtClean="0"/>
              <a:t>Cluster techniques/methods together, rather than working through the section from start to finish.</a:t>
            </a:r>
          </a:p>
        </p:txBody>
      </p:sp>
    </p:spTree>
    <p:extLst>
      <p:ext uri="{BB962C8B-B14F-4D97-AF65-F5344CB8AC3E}">
        <p14:creationId xmlns:p14="http://schemas.microsoft.com/office/powerpoint/2010/main" val="900838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pPr marL="0" indent="0">
              <a:buNone/>
            </a:pPr>
            <a:r>
              <a:rPr lang="en-GB" dirty="0" smtClean="0"/>
              <a:t>The significance of the opening of chapter one is, primarily, that it establishes Nick as a narrator and as a central character in his own story. Gatsby is also raised as a mysterious figure and the possible object of Nick’s obsessions.</a:t>
            </a:r>
          </a:p>
          <a:p>
            <a:pPr marL="0" indent="0">
              <a:buNone/>
            </a:pPr>
            <a:endParaRPr lang="en-GB" dirty="0"/>
          </a:p>
          <a:p>
            <a:pPr marL="0" indent="0">
              <a:buNone/>
            </a:pPr>
            <a:r>
              <a:rPr lang="en-GB" dirty="0" smtClean="0"/>
              <a:t>Fitzgerald tells the story in this section through the use of self-</a:t>
            </a:r>
            <a:r>
              <a:rPr lang="en-GB" dirty="0" err="1" smtClean="0"/>
              <a:t>referentiality</a:t>
            </a:r>
            <a:r>
              <a:rPr lang="en-GB" dirty="0" smtClean="0"/>
              <a:t>/alienation/</a:t>
            </a:r>
            <a:r>
              <a:rPr lang="en-GB" dirty="0" err="1" smtClean="0"/>
              <a:t>defamiliarization</a:t>
            </a:r>
            <a:r>
              <a:rPr lang="en-GB" dirty="0" smtClean="0"/>
              <a:t>: Fitzgerald has Nick write that Gatsby is “the man who gives his name to this book”; in doing so, Fitzgerald draws attention to the fact that what we are reading </a:t>
            </a:r>
            <a:r>
              <a:rPr lang="en-GB" b="1" u="sng" dirty="0" smtClean="0"/>
              <a:t>is</a:t>
            </a:r>
            <a:r>
              <a:rPr lang="en-GB" i="1" dirty="0" smtClean="0"/>
              <a:t> </a:t>
            </a:r>
            <a:r>
              <a:rPr lang="en-GB" dirty="0" smtClean="0"/>
              <a:t>a story; he reminds us of the fallible nature of both story-tellers and story-telling. This is important for what comes later, as truth and honesty are key themes in the novel.</a:t>
            </a:r>
          </a:p>
          <a:p>
            <a:pPr marL="0" indent="0" algn="r">
              <a:buNone/>
            </a:pPr>
            <a:r>
              <a:rPr lang="en-GB" dirty="0" smtClean="0"/>
              <a:t>(Approx. 110 words)</a:t>
            </a:r>
            <a:endParaRPr lang="en-GB" dirty="0"/>
          </a:p>
        </p:txBody>
      </p:sp>
    </p:spTree>
    <p:extLst>
      <p:ext uri="{BB962C8B-B14F-4D97-AF65-F5344CB8AC3E}">
        <p14:creationId xmlns:p14="http://schemas.microsoft.com/office/powerpoint/2010/main" val="2132378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GB"/>
          </a:p>
        </p:txBody>
      </p:sp>
      <p:sp>
        <p:nvSpPr>
          <p:cNvPr id="6" name="Content Placeholder 5"/>
          <p:cNvSpPr>
            <a:spLocks noGrp="1"/>
          </p:cNvSpPr>
          <p:nvPr>
            <p:ph idx="1"/>
          </p:nvPr>
        </p:nvSpPr>
        <p:spPr/>
        <p:txBody>
          <a:bodyPr>
            <a:normAutofit lnSpcReduction="10000"/>
          </a:bodyPr>
          <a:lstStyle/>
          <a:p>
            <a:r>
              <a:rPr lang="en-GB" dirty="0" smtClean="0"/>
              <a:t>Specific quotes and references</a:t>
            </a:r>
          </a:p>
          <a:p>
            <a:r>
              <a:rPr lang="en-GB" dirty="0" smtClean="0"/>
              <a:t>Detailed comments on:</a:t>
            </a:r>
          </a:p>
          <a:p>
            <a:pPr lvl="1"/>
            <a:r>
              <a:rPr lang="en-GB" dirty="0" smtClean="0"/>
              <a:t>Meanings/significance of words</a:t>
            </a:r>
          </a:p>
          <a:p>
            <a:pPr lvl="1"/>
            <a:r>
              <a:rPr lang="en-GB" dirty="0" smtClean="0"/>
              <a:t>Browning’s choice of techniques/methods</a:t>
            </a:r>
          </a:p>
          <a:p>
            <a:pPr lvl="1"/>
            <a:endParaRPr lang="en-GB" dirty="0"/>
          </a:p>
          <a:p>
            <a:r>
              <a:rPr lang="en-GB" dirty="0" smtClean="0"/>
              <a:t>Use technical vocabulary:</a:t>
            </a:r>
          </a:p>
          <a:p>
            <a:pPr lvl="1"/>
            <a:r>
              <a:rPr lang="en-GB" dirty="0" smtClean="0"/>
              <a:t>Metaphor/simile</a:t>
            </a:r>
          </a:p>
          <a:p>
            <a:pPr lvl="1"/>
            <a:r>
              <a:rPr lang="en-GB" dirty="0" smtClean="0"/>
              <a:t>Imagery</a:t>
            </a:r>
          </a:p>
          <a:p>
            <a:pPr lvl="1"/>
            <a:r>
              <a:rPr lang="en-GB" dirty="0" smtClean="0"/>
              <a:t>Symbol/motif</a:t>
            </a:r>
          </a:p>
        </p:txBody>
      </p:sp>
    </p:spTree>
    <p:extLst>
      <p:ext uri="{BB962C8B-B14F-4D97-AF65-F5344CB8AC3E}">
        <p14:creationId xmlns:p14="http://schemas.microsoft.com/office/powerpoint/2010/main" val="4158589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1317</Words>
  <Application>Microsoft Office PowerPoint</Application>
  <PresentationFormat>On-screen Show (4:3)</PresentationFormat>
  <Paragraphs>62</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Aspects of Narrative: Intro. (1)</vt:lpstr>
      <vt:lpstr>Aspects of Narrative: The Building Blocks</vt:lpstr>
      <vt:lpstr>PowerPoint Presentation</vt:lpstr>
      <vt:lpstr>PowerPoint Presentation</vt:lpstr>
      <vt:lpstr>The Great Gatsby</vt:lpstr>
      <vt:lpstr>How does Fitzgerald tell the story in the “prologue” of chapter 1?</vt:lpstr>
      <vt:lpstr>PowerPoint Presentation</vt:lpstr>
      <vt:lpstr>PowerPoint Presentation</vt:lpstr>
      <vt:lpstr>PowerPoint Presentation</vt:lpstr>
      <vt:lpstr>PowerPoint Presentation</vt:lpstr>
      <vt:lpstr>216 words</vt:lpstr>
      <vt:lpstr>PowerPoint Presentation</vt:lpstr>
      <vt:lpstr>How does Browning tell the story in…</vt:lpstr>
      <vt:lpstr>PowerPoint Presentation</vt:lpstr>
      <vt:lpstr>PowerPoint Presentation</vt:lpstr>
      <vt:lpstr>Gaps</vt:lpstr>
      <vt:lpstr>PowerPoint Presentation</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Aspects of Narrative: Intro. (1)</dc:title>
  <dc:creator>Belas</dc:creator>
  <cp:lastModifiedBy>Sarah &amp; Oli</cp:lastModifiedBy>
  <cp:revision>14</cp:revision>
  <cp:lastPrinted>2015-04-27T08:32:58Z</cp:lastPrinted>
  <dcterms:created xsi:type="dcterms:W3CDTF">2014-10-24T14:57:37Z</dcterms:created>
  <dcterms:modified xsi:type="dcterms:W3CDTF">2015-05-10T12:08:46Z</dcterms:modified>
</cp:coreProperties>
</file>